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70" r:id="rId3"/>
    <p:sldId id="271" r:id="rId4"/>
    <p:sldId id="266" r:id="rId5"/>
    <p:sldId id="267" r:id="rId6"/>
    <p:sldId id="268" r:id="rId7"/>
    <p:sldId id="269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foodborne illness?</a:t>
            </a:r>
          </a:p>
          <a:p>
            <a:r>
              <a:rPr lang="en-US" dirty="0" smtClean="0"/>
              <a:t>At what time is a foodborne illness considered an out break?</a:t>
            </a:r>
          </a:p>
          <a:p>
            <a:r>
              <a:rPr lang="en-US" dirty="0" smtClean="0"/>
              <a:t>A:  A </a:t>
            </a:r>
            <a:r>
              <a:rPr lang="en-US" dirty="0"/>
              <a:t>foodborne illness </a:t>
            </a:r>
            <a:r>
              <a:rPr lang="en-US" dirty="0" smtClean="0"/>
              <a:t>is an </a:t>
            </a:r>
            <a:r>
              <a:rPr lang="en-US" dirty="0"/>
              <a:t>disease transmitted to people through food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: Two </a:t>
            </a:r>
            <a:r>
              <a:rPr lang="en-US" dirty="0"/>
              <a:t>or more people have the same symptoms after eating the same </a:t>
            </a:r>
            <a:r>
              <a:rPr lang="en-US" dirty="0" smtClean="0"/>
              <a:t>food.</a:t>
            </a:r>
            <a:endParaRPr lang="en-US" dirty="0"/>
          </a:p>
          <a:p>
            <a:r>
              <a:rPr lang="en-US" dirty="0" smtClean="0"/>
              <a:t> An </a:t>
            </a:r>
            <a:r>
              <a:rPr lang="en-US" dirty="0"/>
              <a:t>investigation is conducted by state and local regulatory </a:t>
            </a:r>
            <a:r>
              <a:rPr lang="en-US" dirty="0" smtClean="0"/>
              <a:t>authorities.</a:t>
            </a:r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outbreak is confirmed by laboratory </a:t>
            </a:r>
            <a:r>
              <a:rPr lang="en-US" dirty="0" smtClean="0"/>
              <a:t>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3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Using one set of cutting boards for raw TCS food and another set of cutting boards for ready to eat food reduces the risk of?</a:t>
            </a:r>
          </a:p>
          <a:p>
            <a:r>
              <a:rPr lang="en-US" sz="1800" dirty="0" smtClean="0"/>
              <a:t>A: Cross-Contamination </a:t>
            </a:r>
          </a:p>
          <a:p>
            <a:r>
              <a:rPr lang="en-US" sz="1800" dirty="0" smtClean="0"/>
              <a:t>B: Time-Temperature abuse </a:t>
            </a:r>
          </a:p>
          <a:p>
            <a:r>
              <a:rPr lang="en-US" sz="1800" dirty="0" smtClean="0"/>
              <a:t>C: Physical Contamination</a:t>
            </a:r>
          </a:p>
          <a:p>
            <a:r>
              <a:rPr lang="en-US" sz="1800" dirty="0" smtClean="0"/>
              <a:t>D: Toxic metal poison </a:t>
            </a:r>
          </a:p>
          <a:p>
            <a:r>
              <a:rPr lang="en-US" dirty="0" smtClean="0"/>
              <a:t>2. An example of TCS food is</a:t>
            </a:r>
          </a:p>
          <a:p>
            <a:r>
              <a:rPr lang="en-US" sz="1900" dirty="0" smtClean="0"/>
              <a:t>A: Dried apples</a:t>
            </a:r>
          </a:p>
          <a:p>
            <a:r>
              <a:rPr lang="en-US" sz="1900" dirty="0" smtClean="0"/>
              <a:t>B: Powdered Milk </a:t>
            </a:r>
          </a:p>
          <a:p>
            <a:r>
              <a:rPr lang="en-US" sz="1900" dirty="0" smtClean="0"/>
              <a:t>C: Chopped Walnuts </a:t>
            </a:r>
          </a:p>
          <a:p>
            <a:r>
              <a:rPr lang="en-US" sz="1900" dirty="0" smtClean="0"/>
              <a:t>D: Sliced Cantaloupe</a:t>
            </a:r>
          </a:p>
          <a:p>
            <a:r>
              <a:rPr lang="en-US" sz="1900" dirty="0" smtClean="0"/>
              <a:t>Answers : 1. A  2. D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983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1: What is one of the five </a:t>
            </a:r>
            <a:r>
              <a:rPr lang="en-US" dirty="0"/>
              <a:t>risk factors for foodborne </a:t>
            </a:r>
            <a:r>
              <a:rPr lang="en-US" dirty="0" smtClean="0"/>
              <a:t>illness:</a:t>
            </a:r>
          </a:p>
          <a:p>
            <a:r>
              <a:rPr lang="en-US" dirty="0" smtClean="0"/>
              <a:t>A: Pathogens</a:t>
            </a:r>
          </a:p>
          <a:p>
            <a:r>
              <a:rPr lang="en-US" dirty="0"/>
              <a:t>B:Purchasing food from unsafe sources</a:t>
            </a:r>
          </a:p>
          <a:p>
            <a:r>
              <a:rPr lang="en-US" dirty="0" smtClean="0"/>
              <a:t>C: Rushing the cooking process</a:t>
            </a:r>
          </a:p>
          <a:p>
            <a:r>
              <a:rPr lang="en-US" dirty="0" smtClean="0"/>
              <a:t>D: Poor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place.</a:t>
            </a:r>
          </a:p>
          <a:p>
            <a:endParaRPr lang="en-US" dirty="0" smtClean="0"/>
          </a:p>
          <a:p>
            <a:r>
              <a:rPr lang="en-US" dirty="0" smtClean="0"/>
              <a:t>2: What is one the </a:t>
            </a:r>
            <a:r>
              <a:rPr lang="en-US" dirty="0"/>
              <a:t>c</a:t>
            </a:r>
            <a:r>
              <a:rPr lang="en-US" dirty="0" smtClean="0"/>
              <a:t>hallenges </a:t>
            </a:r>
            <a:r>
              <a:rPr lang="en-US" dirty="0"/>
              <a:t>to Food </a:t>
            </a:r>
            <a:r>
              <a:rPr lang="en-US" dirty="0" smtClean="0"/>
              <a:t>Safety: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: Unapproved </a:t>
            </a:r>
            <a:r>
              <a:rPr lang="en-US" sz="2000" dirty="0"/>
              <a:t>suppliers</a:t>
            </a:r>
          </a:p>
          <a:p>
            <a:r>
              <a:rPr lang="en-US" dirty="0" smtClean="0"/>
              <a:t>B: Poor Timing</a:t>
            </a:r>
          </a:p>
          <a:p>
            <a:r>
              <a:rPr lang="en-US" dirty="0" smtClean="0"/>
              <a:t>C: Using the wrong ingredients</a:t>
            </a:r>
          </a:p>
          <a:p>
            <a:r>
              <a:rPr lang="en-US" dirty="0" smtClean="0"/>
              <a:t>D: Wearing jewelry at the work place</a:t>
            </a:r>
          </a:p>
          <a:p>
            <a:r>
              <a:rPr lang="en-US" dirty="0" smtClean="0"/>
              <a:t>A: 1.B 2.A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food handler must be excluded from the operation for which symptom?</a:t>
            </a:r>
          </a:p>
          <a:p>
            <a:r>
              <a:rPr lang="en-US" sz="2000" dirty="0" smtClean="0"/>
              <a:t>A: Jaundice</a:t>
            </a:r>
          </a:p>
          <a:p>
            <a:r>
              <a:rPr lang="en-US" sz="2000" dirty="0" smtClean="0"/>
              <a:t>B: Coughing</a:t>
            </a:r>
          </a:p>
          <a:p>
            <a:r>
              <a:rPr lang="en-US" sz="2000" dirty="0" smtClean="0"/>
              <a:t>C: Cramps</a:t>
            </a:r>
          </a:p>
          <a:p>
            <a:r>
              <a:rPr lang="en-US" sz="2000" dirty="0" smtClean="0"/>
              <a:t>D: Sneezing</a:t>
            </a:r>
          </a:p>
          <a:p>
            <a:r>
              <a:rPr lang="en-US" sz="2000" dirty="0" smtClean="0"/>
              <a:t>The Risk of physical contamination can be reduced by</a:t>
            </a:r>
          </a:p>
          <a:p>
            <a:r>
              <a:rPr lang="en-US" sz="2000" dirty="0" smtClean="0"/>
              <a:t>A: Washing hands before handling food.</a:t>
            </a:r>
          </a:p>
          <a:p>
            <a:r>
              <a:rPr lang="en-US" sz="2000" dirty="0" smtClean="0"/>
              <a:t>B: Using galvanized containers to store beverages.</a:t>
            </a:r>
          </a:p>
          <a:p>
            <a:r>
              <a:rPr lang="en-US" sz="2000" dirty="0" smtClean="0"/>
              <a:t>C: Keeping food tightly covered during pesticide applications.</a:t>
            </a:r>
          </a:p>
          <a:p>
            <a:r>
              <a:rPr lang="en-US" sz="2000" dirty="0" smtClean="0"/>
              <a:t>D: Using shields on fluorescent light bulbs where food is stored.</a:t>
            </a:r>
          </a:p>
          <a:p>
            <a:r>
              <a:rPr lang="en-US" dirty="0" smtClean="0"/>
              <a:t>Answers: 1: A, 2: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2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What Is a form some bacteria take to keep from dying when they do not have enough food?</a:t>
            </a:r>
          </a:p>
          <a:p>
            <a:r>
              <a:rPr lang="en-US" sz="2000" dirty="0" smtClean="0"/>
              <a:t>A: Flagella</a:t>
            </a:r>
          </a:p>
          <a:p>
            <a:r>
              <a:rPr lang="en-US" sz="2000" dirty="0" smtClean="0"/>
              <a:t>B: Virus</a:t>
            </a:r>
          </a:p>
          <a:p>
            <a:r>
              <a:rPr lang="en-US" sz="2000" dirty="0" smtClean="0"/>
              <a:t>C: Spore</a:t>
            </a:r>
          </a:p>
          <a:p>
            <a:r>
              <a:rPr lang="en-US" sz="2000" dirty="0" smtClean="0"/>
              <a:t>D Parasite</a:t>
            </a:r>
          </a:p>
          <a:p>
            <a:r>
              <a:rPr lang="en-US" sz="2000" dirty="0" smtClean="0"/>
              <a:t>Most regulations for food service operations are written at what level?</a:t>
            </a:r>
          </a:p>
          <a:p>
            <a:r>
              <a:rPr lang="en-US" sz="2000" dirty="0" smtClean="0"/>
              <a:t>A: City</a:t>
            </a:r>
          </a:p>
          <a:p>
            <a:r>
              <a:rPr lang="en-US" sz="2000" dirty="0" smtClean="0"/>
              <a:t>B: County</a:t>
            </a:r>
          </a:p>
          <a:p>
            <a:r>
              <a:rPr lang="en-US" sz="2000" dirty="0" smtClean="0"/>
              <a:t>C: State </a:t>
            </a:r>
          </a:p>
          <a:p>
            <a:r>
              <a:rPr lang="en-US" sz="2000" dirty="0" smtClean="0"/>
              <a:t>D: Federal</a:t>
            </a:r>
          </a:p>
          <a:p>
            <a:r>
              <a:rPr lang="en-US" sz="2000" dirty="0" smtClean="0"/>
              <a:t>Answer: 1:C 2: 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33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children at a higher risk of foodborne illnesses?</a:t>
            </a:r>
          </a:p>
          <a:p>
            <a:r>
              <a:rPr lang="en-US" dirty="0" smtClean="0"/>
              <a:t>What is the maximum acceptable receiving temperature for fresh poultry?</a:t>
            </a:r>
          </a:p>
          <a:p>
            <a:r>
              <a:rPr lang="en-US" dirty="0" smtClean="0"/>
              <a:t> Answers:</a:t>
            </a:r>
          </a:p>
          <a:p>
            <a:r>
              <a:rPr lang="en-US" dirty="0" smtClean="0"/>
              <a:t>1. B : Their immune systems are not yet fully developed</a:t>
            </a:r>
          </a:p>
          <a:p>
            <a:r>
              <a:rPr lang="en-US" dirty="0" smtClean="0"/>
              <a:t>2. B : 41F (5C)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9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A costumer having an allergic reaction shows which of the following?</a:t>
            </a:r>
          </a:p>
          <a:p>
            <a:r>
              <a:rPr lang="en-US" dirty="0" smtClean="0"/>
              <a:t>A. Cold sweats </a:t>
            </a:r>
          </a:p>
          <a:p>
            <a:r>
              <a:rPr lang="en-US" dirty="0" smtClean="0"/>
              <a:t>B. Wheezing</a:t>
            </a:r>
          </a:p>
          <a:p>
            <a:r>
              <a:rPr lang="en-US" dirty="0" smtClean="0"/>
              <a:t>C. Dizzy spells </a:t>
            </a:r>
          </a:p>
          <a:p>
            <a:r>
              <a:rPr lang="en-US" dirty="0" smtClean="0"/>
              <a:t>D. Dehydration </a:t>
            </a:r>
          </a:p>
          <a:p>
            <a:pPr marL="0" indent="0">
              <a:buNone/>
            </a:pPr>
            <a:r>
              <a:rPr lang="en-US" dirty="0" smtClean="0"/>
              <a:t>2. What can cause histamine to form in tuna?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Answers: </a:t>
            </a:r>
          </a:p>
          <a:p>
            <a:pPr marL="457200" indent="-457200">
              <a:buAutoNum type="arabicPeriod"/>
            </a:pPr>
            <a:r>
              <a:rPr lang="en-US" dirty="0" smtClean="0"/>
              <a:t>B: Wheezing</a:t>
            </a:r>
          </a:p>
          <a:p>
            <a:pPr marL="457200" indent="-457200">
              <a:buAutoNum type="arabicPeriod"/>
            </a:pPr>
            <a:r>
              <a:rPr lang="en-US" dirty="0" smtClean="0"/>
              <a:t>D: Time – Temperature abuse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Raw and undercooked dishes made for high-risk populations must use eggs that have been </a:t>
            </a:r>
          </a:p>
          <a:p>
            <a:r>
              <a:rPr lang="en-US" dirty="0" smtClean="0"/>
              <a:t>A. pasteurized </a:t>
            </a:r>
          </a:p>
          <a:p>
            <a:r>
              <a:rPr lang="en-US" dirty="0" smtClean="0"/>
              <a:t>B. pooled</a:t>
            </a:r>
          </a:p>
          <a:p>
            <a:r>
              <a:rPr lang="en-US" dirty="0"/>
              <a:t>c</a:t>
            </a:r>
            <a:r>
              <a:rPr lang="en-US" dirty="0" smtClean="0"/>
              <a:t>. hard-boiled</a:t>
            </a:r>
          </a:p>
          <a:p>
            <a:r>
              <a:rPr lang="en-US" dirty="0" smtClean="0"/>
              <a:t>D. Shelled</a:t>
            </a:r>
          </a:p>
          <a:p>
            <a:r>
              <a:rPr lang="en-US" dirty="0" smtClean="0"/>
              <a:t>The effectiveness of chemical sanitizers is NOT affected by its</a:t>
            </a:r>
          </a:p>
          <a:p>
            <a:r>
              <a:rPr lang="en-US" dirty="0" smtClean="0"/>
              <a:t>A. Concentration </a:t>
            </a:r>
          </a:p>
          <a:p>
            <a:r>
              <a:rPr lang="en-US" dirty="0" smtClean="0"/>
              <a:t>B. contact-time</a:t>
            </a:r>
          </a:p>
          <a:p>
            <a:r>
              <a:rPr lang="en-US" dirty="0" smtClean="0"/>
              <a:t>C. Color</a:t>
            </a:r>
          </a:p>
          <a:p>
            <a:r>
              <a:rPr lang="en-US" dirty="0" smtClean="0"/>
              <a:t>D. Temperature</a:t>
            </a:r>
          </a:p>
          <a:p>
            <a:r>
              <a:rPr lang="en-US" dirty="0" smtClean="0"/>
              <a:t>Answers </a:t>
            </a:r>
          </a:p>
          <a:p>
            <a:r>
              <a:rPr lang="en-US" dirty="0" smtClean="0"/>
              <a:t>1. A  </a:t>
            </a:r>
          </a:p>
          <a:p>
            <a:r>
              <a:rPr lang="en-US" dirty="0" smtClean="0"/>
              <a:t>2. 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1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food handler who has just bused tables must do what before handling food?</a:t>
            </a:r>
          </a:p>
          <a:p>
            <a:r>
              <a:rPr lang="en-US" dirty="0" smtClean="0"/>
              <a:t>A. Remove Apron</a:t>
            </a:r>
          </a:p>
          <a:p>
            <a:r>
              <a:rPr lang="en-US" dirty="0" smtClean="0"/>
              <a:t>B. wash hands</a:t>
            </a:r>
          </a:p>
          <a:p>
            <a:r>
              <a:rPr lang="en-US" dirty="0" smtClean="0"/>
              <a:t>C. Put disposable gloves back on</a:t>
            </a:r>
          </a:p>
          <a:p>
            <a:r>
              <a:rPr lang="en-US" dirty="0" smtClean="0"/>
              <a:t>D. Wipe hands on cloth towel</a:t>
            </a:r>
          </a:p>
          <a:p>
            <a:r>
              <a:rPr lang="en-US" dirty="0" smtClean="0"/>
              <a:t>Where should pesticides be stored?</a:t>
            </a:r>
          </a:p>
          <a:p>
            <a:r>
              <a:rPr lang="en-US" dirty="0" smtClean="0"/>
              <a:t>A. Above work station in the food prep area</a:t>
            </a:r>
          </a:p>
          <a:p>
            <a:r>
              <a:rPr lang="en-US" dirty="0" smtClean="0"/>
              <a:t>B. in a secure storage area away from food</a:t>
            </a:r>
          </a:p>
          <a:p>
            <a:r>
              <a:rPr lang="en-US" dirty="0" smtClean="0"/>
              <a:t>C.  On the bottom shelf of the dry storage area</a:t>
            </a:r>
          </a:p>
          <a:p>
            <a:r>
              <a:rPr lang="en-US" dirty="0" smtClean="0"/>
              <a:t>D.  In a bin or box under the sink</a:t>
            </a:r>
          </a:p>
          <a:p>
            <a:r>
              <a:rPr lang="en-US" dirty="0" smtClean="0"/>
              <a:t>Answers </a:t>
            </a:r>
          </a:p>
          <a:p>
            <a:r>
              <a:rPr lang="en-US" dirty="0" smtClean="0"/>
              <a:t>1. B</a:t>
            </a:r>
          </a:p>
          <a:p>
            <a:r>
              <a:rPr lang="en-US" dirty="0" smtClean="0"/>
              <a:t>2.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9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521</TotalTime>
  <Words>620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Bell Ringer</vt:lpstr>
      <vt:lpstr>Bell Ringer</vt:lpstr>
      <vt:lpstr>Bell Ringer</vt:lpstr>
      <vt:lpstr>Bell Ringer</vt:lpstr>
      <vt:lpstr>Bell Ringer</vt:lpstr>
      <vt:lpstr>Bell Ringer</vt:lpstr>
      <vt:lpstr>Bell Ringer</vt:lpstr>
      <vt:lpstr>Bell Ringer </vt:lpstr>
      <vt:lpstr>Bell Ringer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Shaffer, Patrick C.</dc:creator>
  <cp:lastModifiedBy>Shaffer, Patrick C.</cp:lastModifiedBy>
  <cp:revision>47</cp:revision>
  <dcterms:created xsi:type="dcterms:W3CDTF">2006-08-16T00:00:00Z</dcterms:created>
  <dcterms:modified xsi:type="dcterms:W3CDTF">2015-08-21T15:48:33Z</dcterms:modified>
</cp:coreProperties>
</file>